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sldIdLst>
    <p:sldId id="256" r:id="rId2"/>
    <p:sldId id="259" r:id="rId3"/>
    <p:sldId id="257" r:id="rId4"/>
    <p:sldId id="366" r:id="rId5"/>
    <p:sldId id="356" r:id="rId6"/>
    <p:sldId id="364" r:id="rId7"/>
    <p:sldId id="365" r:id="rId8"/>
    <p:sldId id="258" r:id="rId9"/>
    <p:sldId id="372" r:id="rId10"/>
    <p:sldId id="370" r:id="rId11"/>
    <p:sldId id="371" r:id="rId12"/>
    <p:sldId id="373" r:id="rId13"/>
    <p:sldId id="319" r:id="rId14"/>
    <p:sldId id="374" r:id="rId15"/>
    <p:sldId id="375" r:id="rId16"/>
    <p:sldId id="260" r:id="rId17"/>
    <p:sldId id="307" r:id="rId18"/>
    <p:sldId id="306" r:id="rId19"/>
    <p:sldId id="357" r:id="rId20"/>
    <p:sldId id="329" r:id="rId21"/>
    <p:sldId id="330" r:id="rId22"/>
    <p:sldId id="331" r:id="rId23"/>
    <p:sldId id="328" r:id="rId24"/>
    <p:sldId id="317" r:id="rId25"/>
    <p:sldId id="376" r:id="rId26"/>
    <p:sldId id="332" r:id="rId27"/>
    <p:sldId id="337" r:id="rId28"/>
    <p:sldId id="333" r:id="rId29"/>
    <p:sldId id="334" r:id="rId30"/>
    <p:sldId id="335" r:id="rId31"/>
    <p:sldId id="336" r:id="rId32"/>
    <p:sldId id="302" r:id="rId33"/>
    <p:sldId id="303" r:id="rId34"/>
    <p:sldId id="313" r:id="rId35"/>
    <p:sldId id="314" r:id="rId36"/>
    <p:sldId id="315" r:id="rId37"/>
    <p:sldId id="316" r:id="rId38"/>
    <p:sldId id="367" r:id="rId39"/>
    <p:sldId id="320" r:id="rId40"/>
    <p:sldId id="297" r:id="rId41"/>
    <p:sldId id="294" r:id="rId42"/>
    <p:sldId id="295" r:id="rId43"/>
    <p:sldId id="296" r:id="rId44"/>
    <p:sldId id="358" r:id="rId45"/>
    <p:sldId id="359" r:id="rId46"/>
    <p:sldId id="340" r:id="rId47"/>
    <p:sldId id="262" r:id="rId48"/>
    <p:sldId id="322" r:id="rId49"/>
    <p:sldId id="323" r:id="rId50"/>
    <p:sldId id="324" r:id="rId51"/>
    <p:sldId id="270" r:id="rId52"/>
    <p:sldId id="273" r:id="rId53"/>
    <p:sldId id="360" r:id="rId54"/>
    <p:sldId id="272" r:id="rId55"/>
    <p:sldId id="309" r:id="rId56"/>
    <p:sldId id="265" r:id="rId57"/>
    <p:sldId id="361" r:id="rId58"/>
    <p:sldId id="274" r:id="rId59"/>
    <p:sldId id="276" r:id="rId60"/>
    <p:sldId id="342" r:id="rId61"/>
    <p:sldId id="362" r:id="rId62"/>
    <p:sldId id="363" r:id="rId63"/>
    <p:sldId id="263" r:id="rId64"/>
    <p:sldId id="345" r:id="rId65"/>
    <p:sldId id="346" r:id="rId66"/>
    <p:sldId id="277" r:id="rId67"/>
    <p:sldId id="347" r:id="rId68"/>
    <p:sldId id="327" r:id="rId69"/>
    <p:sldId id="348" r:id="rId70"/>
    <p:sldId id="264" r:id="rId71"/>
    <p:sldId id="377" r:id="rId72"/>
    <p:sldId id="326" r:id="rId73"/>
    <p:sldId id="341" r:id="rId74"/>
    <p:sldId id="281" r:id="rId75"/>
    <p:sldId id="344" r:id="rId76"/>
    <p:sldId id="282" r:id="rId77"/>
    <p:sldId id="278" r:id="rId78"/>
    <p:sldId id="283" r:id="rId79"/>
    <p:sldId id="279" r:id="rId80"/>
    <p:sldId id="292" r:id="rId81"/>
    <p:sldId id="293" r:id="rId82"/>
    <p:sldId id="301" r:id="rId83"/>
    <p:sldId id="308" r:id="rId84"/>
    <p:sldId id="284" r:id="rId85"/>
    <p:sldId id="286" r:id="rId86"/>
    <p:sldId id="287" r:id="rId87"/>
    <p:sldId id="288" r:id="rId88"/>
    <p:sldId id="289" r:id="rId89"/>
    <p:sldId id="343" r:id="rId90"/>
    <p:sldId id="290" r:id="rId91"/>
    <p:sldId id="312" r:id="rId92"/>
    <p:sldId id="267" r:id="rId93"/>
    <p:sldId id="349" r:id="rId94"/>
    <p:sldId id="350" r:id="rId95"/>
    <p:sldId id="351" r:id="rId96"/>
    <p:sldId id="268" r:id="rId97"/>
    <p:sldId id="325" r:id="rId98"/>
    <p:sldId id="269" r:id="rId99"/>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5DB"/>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5770" autoAdjust="0"/>
  </p:normalViewPr>
  <p:slideViewPr>
    <p:cSldViewPr snapToGrid="0">
      <p:cViewPr varScale="1">
        <p:scale>
          <a:sx n="60" d="100"/>
          <a:sy n="60" d="100"/>
        </p:scale>
        <p:origin x="92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a:t>
            </a:r>
          </a:p>
          <a:p>
            <a:r>
              <a:rPr lang="en-GB" dirty="0"/>
              <a:t>My name is Gottfrid Olsson and this master’s thesis is about electrochemical deposition of lithium on copper.</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a:t>
            </a:fld>
            <a:endParaRPr lang="en-SE" dirty="0"/>
          </a:p>
        </p:txBody>
      </p:sp>
    </p:spTree>
    <p:extLst>
      <p:ext uri="{BB962C8B-B14F-4D97-AF65-F5344CB8AC3E}">
        <p14:creationId xmlns:p14="http://schemas.microsoft.com/office/powerpoint/2010/main" val="3201744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even more until, in the worst case…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11</a:t>
            </a:fld>
            <a:endParaRPr lang="en-SE" dirty="0"/>
          </a:p>
        </p:txBody>
      </p:sp>
    </p:spTree>
    <p:extLst>
      <p:ext uri="{BB962C8B-B14F-4D97-AF65-F5344CB8AC3E}">
        <p14:creationId xmlns:p14="http://schemas.microsoft.com/office/powerpoint/2010/main" val="157377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reaches the other side and short circuits the cell. This can lead to an explosion, and is a safety risk.</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12</a:t>
            </a:fld>
            <a:endParaRPr lang="en-SE" dirty="0"/>
          </a:p>
        </p:txBody>
      </p:sp>
    </p:spTree>
    <p:extLst>
      <p:ext uri="{BB962C8B-B14F-4D97-AF65-F5344CB8AC3E}">
        <p14:creationId xmlns:p14="http://schemas.microsoft.com/office/powerpoint/2010/main" val="3326809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Short circuit is one of the problems caused by non-uniform deposition.</a:t>
            </a:r>
          </a:p>
          <a:p>
            <a:r>
              <a:rPr lang="en-GB" dirty="0"/>
              <a:t>This green stuff is called the solid electrolyte interphase – SEI. </a:t>
            </a:r>
          </a:p>
          <a:p>
            <a:r>
              <a:rPr lang="en-GB" dirty="0"/>
              <a:t>For low voltage, the electrolyte is broken down and reacts with Li to form this SEI layer.</a:t>
            </a:r>
          </a:p>
          <a:p>
            <a:r>
              <a:rPr lang="en-GB" dirty="0"/>
              <a:t>It is generally good because it stops other reactions, but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13</a:t>
            </a:fld>
            <a:endParaRPr lang="en-SE" dirty="0"/>
          </a:p>
        </p:txBody>
      </p:sp>
    </p:spTree>
    <p:extLst>
      <p:ext uri="{BB962C8B-B14F-4D97-AF65-F5344CB8AC3E}">
        <p14:creationId xmlns:p14="http://schemas.microsoft.com/office/powerpoint/2010/main" val="3983004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SEI covers pieces of Li, it becomes electronically isolated and ‘’dead’’ as it can no longer contribute to the battery charge.</a:t>
            </a:r>
          </a:p>
          <a:p>
            <a:r>
              <a:rPr lang="en-GB" dirty="0"/>
              <a:t>This lowers the life time of the battery.</a:t>
            </a:r>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235493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195741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avoid non-uniform deposition, the first step in deposition of Li – nucleation, must be well understood.</a:t>
            </a:r>
          </a:p>
          <a:p>
            <a:r>
              <a:rPr lang="en-GB" dirty="0"/>
              <a:t>The purpose then is to investigate how pressure, current and passivation (the SEI-layer) influences the nucleation.</a:t>
            </a:r>
          </a:p>
          <a:p>
            <a:r>
              <a:rPr lang="en-GB" dirty="0"/>
              <a:t>By understanding nucleation better, ways of inducing more uniform – good – deposition can be found.</a:t>
            </a:r>
          </a:p>
          <a:p>
            <a:r>
              <a:rPr lang="en-GB" dirty="0"/>
              <a:t>I have used electrochemical measurements and also scanning electron microscopy (SEM) to image the Li.</a:t>
            </a:r>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3552190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deposition work?</a:t>
            </a:r>
          </a:p>
          <a:p>
            <a:r>
              <a:rPr lang="en-GB" dirty="0"/>
              <a:t>Here is a schematic of a Li/Cu cell.</a:t>
            </a:r>
          </a:p>
          <a:p>
            <a:r>
              <a:rPr lang="en-GB" dirty="0"/>
              <a:t>Voltage difference </a:t>
            </a:r>
            <a:r>
              <a:rPr lang="en-GB" dirty="0">
                <a:sym typeface="Wingdings" panose="05000000000000000000" pitchFamily="2" charset="2"/>
              </a:rPr>
              <a:t> electrical fields  force on positive charges, Li-ions.</a:t>
            </a:r>
          </a:p>
          <a:p>
            <a:r>
              <a:rPr lang="en-GB" dirty="0">
                <a:sym typeface="Wingdings" panose="05000000000000000000" pitchFamily="2" charset="2"/>
              </a:rPr>
              <a:t>Li atoms can release their electrons here [point].</a:t>
            </a:r>
          </a:p>
          <a:p>
            <a:r>
              <a:rPr lang="en-GB" dirty="0">
                <a:sym typeface="Wingdings" panose="05000000000000000000" pitchFamily="2" charset="2"/>
              </a:rPr>
              <a:t>The electron moves along the circuit while the Li-ions moves toward the Cu.</a:t>
            </a:r>
          </a:p>
          <a:p>
            <a:r>
              <a:rPr lang="en-GB" dirty="0">
                <a:sym typeface="Wingdings" panose="05000000000000000000" pitchFamily="2" charset="2"/>
              </a:rPr>
              <a:t>Li-ions can recombine with electrons to form Li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2950869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(measured by the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2781522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is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2915372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r>
              <a:rPr lang="en-GB" dirty="0"/>
              <a:t>But problems!</a:t>
            </a:r>
          </a:p>
          <a:p>
            <a:endParaRPr lang="en-GB" dirty="0"/>
          </a:p>
          <a:p>
            <a:endParaRPr lang="en-GB" dirty="0"/>
          </a:p>
          <a:p>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a:t>
            </a:r>
            <a:r>
              <a:rPr lang="en-GB" i="1" dirty="0"/>
              <a:t>overpotential</a:t>
            </a:r>
            <a:r>
              <a:rPr lang="en-GB" dirty="0"/>
              <a:t>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[point].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 – a liquid.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2313840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gets added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many here have either a smartphone, a laptop, or a smartwatch? [raise my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Cool, then you are already fans of batteries, and you likely own at least one lithium-ion battery – a very common battery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2714940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nucleus is formed.</a:t>
            </a:r>
          </a:p>
          <a:p>
            <a:r>
              <a:rPr lang="en-GB" dirty="0"/>
              <a:t>This formation of the new SOLID phase from the LIQUID, is called nucleation.</a:t>
            </a:r>
          </a:p>
          <a:p>
            <a:r>
              <a:rPr lang="en-GB" dirty="0"/>
              <a:t>It is useful to model this with nucleation theory.</a:t>
            </a:r>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Nucleation is modelled by looking at the change in Gibbs free energy of the system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a:t>
            </a:r>
            <a:r>
              <a:rPr lang="en-GB" i="1" dirty="0"/>
              <a:t>r</a:t>
            </a:r>
            <a:r>
              <a:rPr lang="en-GB" baseline="30000" dirty="0"/>
              <a:t>2</a:t>
            </a:r>
            <a:r>
              <a:rPr lang="en-GB" dirty="0"/>
              <a:t>.</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a:t>
            </a:r>
            <a:r>
              <a:rPr lang="en-GB" i="1" dirty="0"/>
              <a:t>r</a:t>
            </a:r>
            <a:r>
              <a:rPr lang="en-GB" baseline="30000" dirty="0"/>
              <a:t>3</a:t>
            </a:r>
            <a:r>
              <a:rPr lang="en-GB" dirty="0"/>
              <a:t>.</a:t>
            </a:r>
          </a:p>
          <a:p>
            <a:r>
              <a:rPr lang="en-GB" dirty="0"/>
              <a:t>The sum of these …</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DeltaG</a:t>
            </a:r>
            <a:r>
              <a:rPr lang="en-GB" dirty="0"/>
              <a:t>, is the change in Gibs free energy for creating a nucleus of a certain size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Because for large </a:t>
            </a:r>
            <a:r>
              <a:rPr lang="en-GB" i="1" dirty="0"/>
              <a:t>r</a:t>
            </a:r>
            <a:r>
              <a:rPr lang="en-GB" i="0" dirty="0"/>
              <a:t> the bulk-term dominates.</a:t>
            </a:r>
            <a:endParaRPr lang="en-GB" dirty="0"/>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effect of this barrier in the deposition curve, with the sharp drop in the voltage.</a:t>
            </a:r>
          </a:p>
          <a:p>
            <a:r>
              <a:rPr lang="en-GB" dirty="0"/>
              <a:t>We need to put in energy for the Li to nucleate, and more for nucleation than growth, as is seen from the graph here [point].</a:t>
            </a:r>
          </a:p>
          <a:p>
            <a:endParaRPr lang="en-GB" dirty="0"/>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541362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nucleation theory,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looks like this. [short 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would you like your smartphone, laptop, or smartwatch to be smaller or lighter? Of course you would!</a:t>
            </a:r>
          </a:p>
          <a:p>
            <a:r>
              <a:rPr lang="en-GB" dirty="0"/>
              <a:t>Well it’s easy, let’s replace the graphite with Li,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increasing overpotential…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smaller nuclei but more per area.</a:t>
            </a:r>
            <a:endParaRPr lang="en-SE" dirty="0"/>
          </a:p>
          <a:p>
            <a:r>
              <a:rPr lang="en-GB" dirty="0"/>
              <a:t>Thus, the overpotential influences the size and number of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43</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specifically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44</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46</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important parts are the Li and Cu, the separator keeping them from touching, and the spring.</a:t>
            </a:r>
          </a:p>
          <a:p>
            <a:r>
              <a:rPr lang="en-GB" dirty="0"/>
              <a:t>Add electrolyte to the separator and push together the parts …</a:t>
            </a:r>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this in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and turn the handles [spin finger in circle]…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by folding in the edges,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50</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t>
            </a:r>
            <a:r>
              <a:rPr lang="en-GB" dirty="0" err="1"/>
              <a:t>violá</a:t>
            </a:r>
            <a:r>
              <a:rPr lang="en-GB" dirty="0"/>
              <a:t>! </a:t>
            </a:r>
          </a:p>
          <a:p>
            <a:r>
              <a:rPr lang="en-GB" dirty="0"/>
              <a:t>We have a lithium-metal battery.</a:t>
            </a:r>
          </a:p>
          <a:p>
            <a:r>
              <a:rPr lang="en-GB" dirty="0"/>
              <a:t>This change can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64999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 you can see in the zoom-in.</a:t>
            </a:r>
          </a:p>
          <a:p>
            <a:r>
              <a:rPr lang="en-GB" dirty="0"/>
              <a:t>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endParaRPr lang="en-GB" dirty="0"/>
          </a:p>
          <a:p>
            <a:r>
              <a:rPr lang="en-GB" dirty="0"/>
              <a:t>//(( Attach cables from the electrodes, Li and Cu, to the instrument.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open circuit voltage.</a:t>
            </a:r>
          </a:p>
          <a:p>
            <a:r>
              <a:rPr lang="en-GB" dirty="0"/>
              <a:t>Here we see that the cell has a good voltage – it was correctly assembled.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a:t>
            </a:r>
          </a:p>
          <a:p>
            <a:r>
              <a:rPr lang="en-GB" dirty="0"/>
              <a:t>The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protocol was set up to end the SEI formation once a low current </a:t>
            </a:r>
            <a:r>
              <a:rPr lang="en-GB" dirty="0" err="1"/>
              <a:t>I_SEIcutoff</a:t>
            </a:r>
            <a:r>
              <a:rPr lang="en-GB" dirty="0"/>
              <a:t> was reached.</a:t>
            </a:r>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deposition occurred at current </a:t>
            </a:r>
            <a:r>
              <a:rPr lang="en-GB" dirty="0" err="1"/>
              <a:t>I_deposition</a:t>
            </a:r>
            <a:r>
              <a:rPr lang="en-GB" dirty="0"/>
              <a:t>.</a:t>
            </a:r>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889557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the specific energy and double the energy density of the cell.</a:t>
            </a:r>
          </a:p>
          <a:p>
            <a:r>
              <a:rPr lang="en-GB" dirty="0"/>
              <a:t>This would not only make your laptop easier to carry, but would benefit for example electrical vehicles where the size and weight of today’s batteries are an obstacle.</a:t>
            </a:r>
          </a:p>
          <a:p>
            <a:r>
              <a:rPr lang="en-GB" dirty="0"/>
              <a:t>Sounds too good to be true, right? =D</a:t>
            </a:r>
          </a:p>
          <a:p>
            <a:r>
              <a:rPr lang="en-GB" dirty="0"/>
              <a:t>Yeah there are some problems, because the Li here can become uneven …</a:t>
            </a:r>
          </a:p>
          <a:p>
            <a:endParaRPr lang="en-GB" dirty="0"/>
          </a:p>
          <a:p>
            <a:endParaRPr lang="en-GB" dirty="0"/>
          </a:p>
          <a:p>
            <a:r>
              <a:rPr lang="en-GB" dirty="0"/>
              <a:t>At the pack level:</a:t>
            </a:r>
          </a:p>
          <a:p>
            <a:r>
              <a:rPr lang="en-GB" dirty="0"/>
              <a:t>* Li-ion cell: 150 </a:t>
            </a:r>
            <a:r>
              <a:rPr lang="en-GB" dirty="0" err="1"/>
              <a:t>Wh</a:t>
            </a:r>
            <a:r>
              <a:rPr lang="en-GB" dirty="0"/>
              <a:t>/kg, 250 </a:t>
            </a:r>
            <a:r>
              <a:rPr lang="en-GB" dirty="0" err="1"/>
              <a:t>Wh</a:t>
            </a:r>
            <a:r>
              <a:rPr lang="en-GB" dirty="0"/>
              <a:t>/L</a:t>
            </a:r>
          </a:p>
          <a:p>
            <a:pPr marL="171450" indent="-171450">
              <a:buFont typeface="Arial" panose="020B0604020202020204" pitchFamily="34" charset="0"/>
              <a:buChar char="•"/>
            </a:pPr>
            <a:r>
              <a:rPr lang="en-GB" dirty="0"/>
              <a:t>Li-metal cell: 250 </a:t>
            </a:r>
            <a:r>
              <a:rPr lang="en-GB" dirty="0" err="1"/>
              <a:t>Wh</a:t>
            </a:r>
            <a:r>
              <a:rPr lang="en-GB" dirty="0"/>
              <a:t>/kg, 750 </a:t>
            </a:r>
            <a:r>
              <a:rPr lang="en-GB" dirty="0" err="1"/>
              <a:t>Wh</a:t>
            </a:r>
            <a:r>
              <a:rPr lang="en-GB" dirty="0"/>
              <a:t>/L</a:t>
            </a:r>
          </a:p>
          <a:p>
            <a:pPr marL="0" indent="0">
              <a:buFont typeface="Arial" panose="020B0604020202020204" pitchFamily="34" charset="0"/>
              <a:buNone/>
            </a:pPr>
            <a:r>
              <a:rPr lang="en-GB" dirty="0"/>
              <a:t>(http://large.stanford.edu/courses/2020/ph240/kim1/)</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632713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152354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65</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 in the beginning</a:t>
            </a:r>
          </a:p>
          <a:p>
            <a:pPr marL="171450" indent="-171450">
              <a:buFont typeface="Arial" panose="020B0604020202020204" pitchFamily="34" charset="0"/>
              <a:buChar char="•"/>
            </a:pPr>
            <a:r>
              <a:rPr lang="en-GB" dirty="0"/>
              <a:t>Decreasing sigma, meaning more passivation </a:t>
            </a:r>
            <a:r>
              <a:rPr lang="en-GB" dirty="0">
                <a:sym typeface="Wingdings" panose="05000000000000000000" pitchFamily="2" charset="2"/>
              </a:rPr>
              <a:t> clearer deposition peak at higher overpotential</a:t>
            </a:r>
          </a:p>
          <a:p>
            <a:pPr marL="171450" indent="-171450">
              <a:buFont typeface="Arial" panose="020B0604020202020204" pitchFamily="34" charset="0"/>
              <a:buChar char="•"/>
            </a:pPr>
            <a:r>
              <a:rPr lang="en-GB" dirty="0">
                <a:sym typeface="Wingdings" panose="05000000000000000000" pitchFamily="2" charset="2"/>
              </a:rPr>
              <a:t>More passivation  less side reactions during deposition  to get the that current it is necessary to nucleate a lot in the beginning, which only happens if the overpotential is large</a:t>
            </a:r>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baseline="30000" dirty="0"/>
          </a:p>
          <a:p>
            <a:pPr marL="171450" indent="-171450">
              <a:buFont typeface="Arial" panose="020B0604020202020204" pitchFamily="34" charset="0"/>
              <a:buChar char="•"/>
            </a:pPr>
            <a:endParaRPr lang="en-GB" dirty="0">
              <a:sym typeface="Wingdings" panose="05000000000000000000" pitchFamily="2" charset="2"/>
            </a:endParaRPr>
          </a:p>
          <a:p>
            <a:pPr marL="171450" indent="-171450">
              <a:buFont typeface="Arial" panose="020B0604020202020204" pitchFamily="34" charset="0"/>
              <a:buChar char="•"/>
            </a:pPr>
            <a:r>
              <a:rPr lang="en-GB" dirty="0">
                <a:sym typeface="Wingdings" panose="05000000000000000000" pitchFamily="2" charset="2"/>
              </a:rPr>
              <a:t>Thus, more passivation leads to more instantaneous nucleation, where more or less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Instantaneous nucleation is opposed to progressive, where new nuclei continue to form after the start</a:t>
            </a:r>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(hidden) T-cell, 1 </a:t>
            </a:r>
            <a:r>
              <a:rPr lang="en-GB" dirty="0" err="1"/>
              <a:t>mAh</a:t>
            </a:r>
            <a:r>
              <a:rPr lang="en-GB" dirty="0"/>
              <a:t>/cm</a:t>
            </a:r>
            <a:r>
              <a:rPr lang="en-GB" baseline="30000" dirty="0"/>
              <a:t>2</a:t>
            </a:r>
            <a:endParaRPr lang="en-SE" baseline="30000"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effects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And higher overpotential should according to theory…</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Result in smaller but more nuclei.</a:t>
            </a:r>
          </a:p>
          <a:p>
            <a:endParaRPr lang="en-GB" dirty="0"/>
          </a:p>
          <a:p>
            <a:r>
              <a:rPr lang="en-GB" dirty="0"/>
              <a:t>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99721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we have a new cell which we charge and discharge: this means Li moves back and forth [point].</a:t>
            </a:r>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19187978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deposition peak becomes visible for larger currents.</a:t>
            </a:r>
          </a:p>
          <a:p>
            <a:r>
              <a:rPr lang="en-GB" dirty="0"/>
              <a:t>As discussed, the more pronounced deposition peak indicates more instantaneous nucleation.</a:t>
            </a:r>
          </a:p>
          <a:p>
            <a:r>
              <a:rPr lang="en-GB" dirty="0"/>
              <a:t>Thus, current used should influence </a:t>
            </a:r>
            <a:r>
              <a:rPr lang="en-GB" i="1" dirty="0"/>
              <a:t>r </a:t>
            </a:r>
            <a:r>
              <a:rPr lang="en-GB" i="0" dirty="0"/>
              <a:t>and </a:t>
            </a:r>
            <a:r>
              <a:rPr lang="en-GB" i="1" dirty="0"/>
              <a:t>N</a:t>
            </a:r>
            <a:r>
              <a:rPr lang="en-GB" i="0" dirty="0"/>
              <a:t>, and the degree of </a:t>
            </a:r>
            <a:r>
              <a:rPr lang="en-GB" dirty="0"/>
              <a:t>passivation influences the nucleation process.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cells reach more or less the same potential at larger charge passed, indicating either that:</a:t>
            </a:r>
          </a:p>
          <a:p>
            <a:r>
              <a:rPr lang="en-GB" dirty="0"/>
              <a:t>1. The surface gets passivated during the beginning of the deposition.</a:t>
            </a:r>
          </a:p>
          <a:p>
            <a:r>
              <a:rPr lang="en-GB" dirty="0"/>
              <a:t>2. Or, that the growth is not as sensitive to the side reactions as the nucleation 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11580808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first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we see uneven deposition from the annulus: </a:t>
            </a:r>
            <a:r>
              <a:rPr lang="en-GB" dirty="0">
                <a:sym typeface="Wingdings" panose="05000000000000000000" pitchFamily="2" charset="2"/>
              </a:rPr>
              <a:t>little to no Li in the middle, but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Scanning electron microscope (SEM)-images, overlain: I’ve matched the features on the images with each other to give a view of a larger area</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zoom in we see small Li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see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micro meter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 can get deposited on the surface more in some places than others…</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a:t>
            </a:fld>
            <a:endParaRPr lang="en-SE" dirty="0"/>
          </a:p>
        </p:txBody>
      </p:sp>
    </p:spTree>
    <p:extLst>
      <p:ext uri="{BB962C8B-B14F-4D97-AF65-F5344CB8AC3E}">
        <p14:creationId xmlns:p14="http://schemas.microsoft.com/office/powerpoint/2010/main" val="4008656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 by now.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83</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84</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p>
          <a:p>
            <a:r>
              <a:rPr lang="en-GB" dirty="0"/>
              <a:t>Is this a pressure effect?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87</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pushes down at some points,</a:t>
            </a:r>
          </a:p>
          <a:p>
            <a:r>
              <a:rPr lang="en-GB" dirty="0"/>
              <a:t>which could explain the angular variation with more bush-like growth at some places than others.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88</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seen that uneven pressure leads to uneven deposition.</a:t>
            </a:r>
          </a:p>
          <a:p>
            <a:r>
              <a:rPr lang="en-GB" dirty="0"/>
              <a:t>To verify that even pressure makes more even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89</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as in the C-cell, the Li distribution seems more or less the same.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90</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Zoom-in shows that the morphology is small crystalline particles, with longer and thinner needle-like growth. </a:t>
            </a:r>
          </a:p>
          <a:p>
            <a:r>
              <a:rPr lang="en-GB" dirty="0"/>
              <a:t>While ‘’islands’’ were not observed in the T-cell, we could image that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91</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Those places can then grow further…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10</a:t>
            </a:fld>
            <a:endParaRPr lang="en-SE" dirty="0"/>
          </a:p>
        </p:txBody>
      </p:sp>
    </p:spTree>
    <p:extLst>
      <p:ext uri="{BB962C8B-B14F-4D97-AF65-F5344CB8AC3E}">
        <p14:creationId xmlns:p14="http://schemas.microsoft.com/office/powerpoint/2010/main" val="30664822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Larger J 	    </a:t>
            </a:r>
            <a:r>
              <a:rPr lang="en-GB" dirty="0">
                <a:sym typeface="Wingdings" panose="05000000000000000000" pitchFamily="2" charset="2"/>
              </a:rPr>
              <a:t>  larger overpotential ( smaller </a:t>
            </a:r>
            <a:r>
              <a:rPr lang="en-GB" i="1" dirty="0">
                <a:sym typeface="Wingdings" panose="05000000000000000000" pitchFamily="2" charset="2"/>
              </a:rPr>
              <a:t>r</a:t>
            </a:r>
            <a:r>
              <a:rPr lang="en-GB" dirty="0">
                <a:sym typeface="Wingdings" panose="05000000000000000000" pitchFamily="2" charset="2"/>
              </a:rPr>
              <a:t>, larger </a:t>
            </a:r>
            <a:r>
              <a:rPr lang="en-GB" i="1" dirty="0">
                <a:sym typeface="Wingdings" panose="05000000000000000000" pitchFamily="2" charset="2"/>
              </a:rPr>
              <a:t>N)</a:t>
            </a:r>
          </a:p>
          <a:p>
            <a:r>
              <a:rPr lang="en-GB" dirty="0">
                <a:sym typeface="Wingdings" panose="05000000000000000000" pitchFamily="2" charset="2"/>
              </a:rPr>
              <a:t>More passivation  larger overpotential ( smaller </a:t>
            </a:r>
            <a:r>
              <a:rPr lang="en-GB" i="1" dirty="0">
                <a:sym typeface="Wingdings" panose="05000000000000000000" pitchFamily="2" charset="2"/>
              </a:rPr>
              <a:t>r</a:t>
            </a:r>
            <a:r>
              <a:rPr lang="en-GB" dirty="0">
                <a:sym typeface="Wingdings" panose="05000000000000000000" pitchFamily="2" charset="2"/>
              </a:rPr>
              <a:t>, larger </a:t>
            </a:r>
            <a:r>
              <a:rPr lang="en-GB" i="1" dirty="0">
                <a:sym typeface="Wingdings" panose="05000000000000000000" pitchFamily="2" charset="2"/>
              </a:rPr>
              <a:t>N)</a:t>
            </a:r>
          </a:p>
          <a:p>
            <a:endParaRPr lang="en-SE" i="1" dirty="0"/>
          </a:p>
        </p:txBody>
      </p:sp>
      <p:sp>
        <p:nvSpPr>
          <p:cNvPr id="4" name="Slide Number Placeholder 3"/>
          <p:cNvSpPr>
            <a:spLocks noGrp="1"/>
          </p:cNvSpPr>
          <p:nvPr>
            <p:ph type="sldNum" sz="quarter" idx="5"/>
          </p:nvPr>
        </p:nvSpPr>
        <p:spPr/>
        <p:txBody>
          <a:bodyPr/>
          <a:lstStyle/>
          <a:p>
            <a:fld id="{06B0F7A1-004E-4CEB-B3A2-30860AC2B6CC}" type="slidenum">
              <a:rPr lang="en-SE" smtClean="0"/>
              <a:t>92</a:t>
            </a:fld>
            <a:endParaRPr lang="en-SE" dirty="0"/>
          </a:p>
        </p:txBody>
      </p:sp>
    </p:spTree>
    <p:extLst>
      <p:ext uri="{BB962C8B-B14F-4D97-AF65-F5344CB8AC3E}">
        <p14:creationId xmlns:p14="http://schemas.microsoft.com/office/powerpoint/2010/main" val="4939716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have we learned?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93</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94</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95</a:t>
            </a:fld>
            <a:endParaRPr lang="en-SE" dirty="0"/>
          </a:p>
        </p:txBody>
      </p:sp>
    </p:spTree>
    <p:extLst>
      <p:ext uri="{BB962C8B-B14F-4D97-AF65-F5344CB8AC3E}">
        <p14:creationId xmlns:p14="http://schemas.microsoft.com/office/powerpoint/2010/main" val="2966395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28.png"/><Relationship Id="rId4" Type="http://schemas.openxmlformats.org/officeDocument/2006/relationships/image" Target="../media/image55.png"/><Relationship Id="rId9"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1.png"/><Relationship Id="rId4" Type="http://schemas.openxmlformats.org/officeDocument/2006/relationships/image" Target="../media/image36.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5.png"/><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6.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73.png"/><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a:t>
            </a:r>
            <a:r>
              <a:rPr lang="en-SE" sz="1800" dirty="0">
                <a:latin typeface="CMU Serif" panose="02000603000000000000" pitchFamily="2" charset="0"/>
              </a:rPr>
              <a:t>‒</a:t>
            </a:r>
            <a:r>
              <a:rPr lang="en-GB" dirty="0"/>
              <a:t>05</a:t>
            </a:r>
            <a:r>
              <a:rPr lang="en-SE" sz="1800" dirty="0">
                <a:latin typeface="CMU Serif" panose="02000603000000000000" pitchFamily="2" charset="0"/>
              </a:rPr>
              <a:t>–</a:t>
            </a:r>
            <a:r>
              <a:rPr lang="en-GB" dirty="0"/>
              <a:t>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4" name="Picture 3" descr="A screen shot of a computer&#10;&#10;Description automatically generated">
            <a:extLst>
              <a:ext uri="{FF2B5EF4-FFF2-40B4-BE49-F238E27FC236}">
                <a16:creationId xmlns:a16="http://schemas.microsoft.com/office/drawing/2014/main" id="{BB1CA260-2E1E-A1D8-130F-C4E470D4F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9"/>
          </a:xfrm>
          <a:prstGeom prst="rect">
            <a:avLst/>
          </a:prstGeom>
        </p:spPr>
      </p:pic>
    </p:spTree>
    <p:extLst>
      <p:ext uri="{BB962C8B-B14F-4D97-AF65-F5344CB8AC3E}">
        <p14:creationId xmlns:p14="http://schemas.microsoft.com/office/powerpoint/2010/main" val="384816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5" name="Picture 4" descr="A screen shot of a graph&#10;&#10;Description automatically generated">
            <a:extLst>
              <a:ext uri="{FF2B5EF4-FFF2-40B4-BE49-F238E27FC236}">
                <a16:creationId xmlns:a16="http://schemas.microsoft.com/office/drawing/2014/main" id="{1C746751-2B24-ABFE-0F5B-8DFA050A4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9"/>
          </a:xfrm>
          <a:prstGeom prst="rect">
            <a:avLst/>
          </a:prstGeom>
        </p:spPr>
      </p:pic>
    </p:spTree>
    <p:extLst>
      <p:ext uri="{BB962C8B-B14F-4D97-AF65-F5344CB8AC3E}">
        <p14:creationId xmlns:p14="http://schemas.microsoft.com/office/powerpoint/2010/main" val="17038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3" name="Picture 2" descr="A screen shot of a graph&#10;&#10;Description automatically generated">
            <a:extLst>
              <a:ext uri="{FF2B5EF4-FFF2-40B4-BE49-F238E27FC236}">
                <a16:creationId xmlns:a16="http://schemas.microsoft.com/office/drawing/2014/main" id="{F5240CC4-E685-91BD-8C91-29BA11EEF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8"/>
          </a:xfrm>
          <a:prstGeom prst="rect">
            <a:avLst/>
          </a:prstGeom>
        </p:spPr>
      </p:pic>
    </p:spTree>
    <p:extLst>
      <p:ext uri="{BB962C8B-B14F-4D97-AF65-F5344CB8AC3E}">
        <p14:creationId xmlns:p14="http://schemas.microsoft.com/office/powerpoint/2010/main" val="223235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15" name="Picture 14" descr="A screen shot of a graph&#10;&#10;Description automatically generated">
            <a:extLst>
              <a:ext uri="{FF2B5EF4-FFF2-40B4-BE49-F238E27FC236}">
                <a16:creationId xmlns:a16="http://schemas.microsoft.com/office/drawing/2014/main" id="{A5F1DB7C-BE93-54ED-8C00-5EA4A233B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3566"/>
            <a:ext cx="7920000" cy="5049309"/>
          </a:xfrm>
          <a:prstGeom prst="rect">
            <a:avLst/>
          </a:prstGeom>
        </p:spPr>
      </p:pic>
    </p:spTree>
    <p:extLst>
      <p:ext uri="{BB962C8B-B14F-4D97-AF65-F5344CB8AC3E}">
        <p14:creationId xmlns:p14="http://schemas.microsoft.com/office/powerpoint/2010/main" val="41291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4" name="Picture 3">
            <a:extLst>
              <a:ext uri="{FF2B5EF4-FFF2-40B4-BE49-F238E27FC236}">
                <a16:creationId xmlns:a16="http://schemas.microsoft.com/office/drawing/2014/main" id="{7315CDE3-545C-BF18-D2F4-D2DDA5348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3566"/>
            <a:ext cx="7920000" cy="5049309"/>
          </a:xfrm>
          <a:prstGeom prst="rect">
            <a:avLst/>
          </a:prstGeom>
        </p:spPr>
      </p:pic>
    </p:spTree>
    <p:extLst>
      <p:ext uri="{BB962C8B-B14F-4D97-AF65-F5344CB8AC3E}">
        <p14:creationId xmlns:p14="http://schemas.microsoft.com/office/powerpoint/2010/main" val="253077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57227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r>
              <a:rPr lang="en-GB" dirty="0"/>
              <a:t>Nucleation – first step in the deposition</a:t>
            </a:r>
          </a:p>
          <a:p>
            <a:r>
              <a:rPr lang="en-GB" dirty="0"/>
              <a:t>Pressure, current, passivation</a:t>
            </a:r>
          </a:p>
          <a:p>
            <a:r>
              <a:rPr lang="en-GB" dirty="0"/>
              <a:t>Electrochemical measurements and scanning electron microscopy (SEM)</a:t>
            </a:r>
            <a:endParaRPr lang="en-SE" dirty="0"/>
          </a:p>
        </p:txBody>
      </p:sp>
      <p:sp>
        <p:nvSpPr>
          <p:cNvPr id="3" name="TextBox 2">
            <a:extLst>
              <a:ext uri="{FF2B5EF4-FFF2-40B4-BE49-F238E27FC236}">
                <a16:creationId xmlns:a16="http://schemas.microsoft.com/office/drawing/2014/main" id="{A619EDA2-F0A3-4461-FD18-1278CE8E2D6C}"/>
              </a:ext>
            </a:extLst>
          </p:cNvPr>
          <p:cNvSpPr txBox="1"/>
          <p:nvPr/>
        </p:nvSpPr>
        <p:spPr>
          <a:xfrm>
            <a:off x="4495800" y="3759200"/>
            <a:ext cx="4102100" cy="369332"/>
          </a:xfrm>
          <a:prstGeom prst="rect">
            <a:avLst/>
          </a:prstGeom>
          <a:noFill/>
        </p:spPr>
        <p:txBody>
          <a:bodyPr wrap="square" rtlCol="0">
            <a:spAutoFit/>
          </a:bodyPr>
          <a:lstStyle/>
          <a:p>
            <a:r>
              <a:rPr lang="en-GB" dirty="0"/>
              <a:t>//figurer för dessa</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a:bodyPr>
          <a:lstStyle/>
          <a:p>
            <a:r>
              <a:rPr lang="en-GB" dirty="0"/>
              <a:t>// J </a:t>
            </a:r>
            <a:r>
              <a:rPr lang="en-GB" dirty="0" err="1"/>
              <a:t>och</a:t>
            </a:r>
            <a:r>
              <a:rPr lang="en-GB" dirty="0"/>
              <a:t> </a:t>
            </a:r>
            <a:r>
              <a:rPr lang="en-GB" dirty="0" err="1"/>
              <a:t>V_hold</a:t>
            </a:r>
            <a:r>
              <a:rPr lang="en-GB" dirty="0"/>
              <a:t> I text vid figurer</a:t>
            </a:r>
          </a:p>
          <a:p>
            <a:r>
              <a:rPr lang="en-GB" dirty="0"/>
              <a:t>//</a:t>
            </a:r>
            <a:r>
              <a:rPr lang="en-GB" dirty="0" err="1"/>
              <a:t>deponerat</a:t>
            </a:r>
            <a:r>
              <a:rPr lang="en-GB" dirty="0"/>
              <a:t> Li </a:t>
            </a:r>
            <a:r>
              <a:rPr lang="en-GB" dirty="0" err="1"/>
              <a:t>på</a:t>
            </a:r>
            <a:r>
              <a:rPr lang="en-GB" dirty="0"/>
              <a:t> SEM-</a:t>
            </a:r>
            <a:r>
              <a:rPr lang="en-GB" dirty="0" err="1"/>
              <a:t>bilderna</a:t>
            </a:r>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spTree>
    <p:extLst>
      <p:ext uri="{BB962C8B-B14F-4D97-AF65-F5344CB8AC3E}">
        <p14:creationId xmlns:p14="http://schemas.microsoft.com/office/powerpoint/2010/main" val="3707985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43000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00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pic>
        <p:nvPicPr>
          <p:cNvPr id="3" name="Picture 2" descr="A graph of a charge&#10;&#10;Description automatically generated with medium confidence">
            <a:extLst>
              <a:ext uri="{FF2B5EF4-FFF2-40B4-BE49-F238E27FC236}">
                <a16:creationId xmlns:a16="http://schemas.microsoft.com/office/drawing/2014/main" id="{31749D63-F0C4-3E9B-5B2C-2A81AE402305}"/>
              </a:ext>
            </a:extLst>
          </p:cNvPr>
          <p:cNvPicPr>
            <a:picLocks noChangeAspect="1"/>
          </p:cNvPicPr>
          <p:nvPr/>
        </p:nvPicPr>
        <p:blipFill rotWithShape="1">
          <a:blip r:embed="rId4">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424615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521275" y="299152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149699" y="3289300"/>
            <a:ext cx="198691" cy="4571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 name="Picture 3" descr="A graph of a charge&#10;&#10;Description automatically generated with medium confidence">
            <a:extLst>
              <a:ext uri="{FF2B5EF4-FFF2-40B4-BE49-F238E27FC236}">
                <a16:creationId xmlns:a16="http://schemas.microsoft.com/office/drawing/2014/main" id="{AA27BB74-6CB9-14E5-D5B5-0AA58B429C22}"/>
              </a:ext>
            </a:extLst>
          </p:cNvPr>
          <p:cNvPicPr>
            <a:picLocks noChangeAspect="1"/>
          </p:cNvPicPr>
          <p:nvPr/>
        </p:nvPicPr>
        <p:blipFill rotWithShape="1">
          <a:blip r:embed="rId6">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63186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r>
              <a:rPr lang="en-GB" dirty="0"/>
              <a:t>//figure smartphone, laptop, smartwatch?</a:t>
            </a:r>
            <a:endParaRPr lang="en-SE" dirty="0"/>
          </a:p>
        </p:txBody>
      </p:sp>
    </p:spTree>
    <p:extLst>
      <p:ext uri="{BB962C8B-B14F-4D97-AF65-F5344CB8AC3E}">
        <p14:creationId xmlns:p14="http://schemas.microsoft.com/office/powerpoint/2010/main" val="303169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9" name="Content Placeholder 2">
            <a:extLst>
              <a:ext uri="{FF2B5EF4-FFF2-40B4-BE49-F238E27FC236}">
                <a16:creationId xmlns:a16="http://schemas.microsoft.com/office/drawing/2014/main" id="{4D54BED5-A5C2-E675-7FDA-02159250BC68}"/>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10" name="Rectangle 9">
            <a:extLst>
              <a:ext uri="{FF2B5EF4-FFF2-40B4-BE49-F238E27FC236}">
                <a16:creationId xmlns:a16="http://schemas.microsoft.com/office/drawing/2014/main" id="{60116AFB-3DB0-0F8E-1A95-967F3BE76336}"/>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45DD67FF-9740-04C2-0DDA-5680315D0C7F}"/>
              </a:ext>
            </a:extLst>
          </p:cNvPr>
          <p:cNvSpPr/>
          <p:nvPr/>
        </p:nvSpPr>
        <p:spPr>
          <a:xfrm>
            <a:off x="838200" y="2374899"/>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2998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8" name="Content Placeholder 2">
            <a:extLst>
              <a:ext uri="{FF2B5EF4-FFF2-40B4-BE49-F238E27FC236}">
                <a16:creationId xmlns:a16="http://schemas.microsoft.com/office/drawing/2014/main" id="{423CE897-FF80-9C93-3F71-EA83B9569F2D}"/>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9" name="Rectangle 8">
            <a:extLst>
              <a:ext uri="{FF2B5EF4-FFF2-40B4-BE49-F238E27FC236}">
                <a16:creationId xmlns:a16="http://schemas.microsoft.com/office/drawing/2014/main" id="{66DAFC1E-91A6-A05F-F4A9-ADB7E851986A}"/>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15711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200"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2" name="Picture 11" descr="A screenshot of a computer screen&#10;&#10;Description automatically generated">
            <a:extLst>
              <a:ext uri="{FF2B5EF4-FFF2-40B4-BE49-F238E27FC236}">
                <a16:creationId xmlns:a16="http://schemas.microsoft.com/office/drawing/2014/main" id="{A175BAF6-A3AF-4A59-C0B8-FC77953F1CAD}"/>
              </a:ext>
            </a:extLst>
          </p:cNvPr>
          <p:cNvPicPr>
            <a:picLocks noChangeAspect="1"/>
          </p:cNvPicPr>
          <p:nvPr/>
        </p:nvPicPr>
        <p:blipFill rotWithShape="1">
          <a:blip r:embed="rId3">
            <a:extLst>
              <a:ext uri="{28A0092B-C50C-407E-A947-70E740481C1C}">
                <a14:useLocalDpi xmlns:a14="http://schemas.microsoft.com/office/drawing/2010/main" val="0"/>
              </a:ext>
            </a:extLst>
          </a:blip>
          <a:srcRect l="-40723" t="-749" r="40723" b="95745"/>
          <a:stretch/>
        </p:blipFill>
        <p:spPr>
          <a:xfrm>
            <a:off x="-1415850" y="1754340"/>
            <a:ext cx="8280000" cy="237264"/>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486B5873-29A6-2DC8-9E5A-80114B0328E5}"/>
              </a:ext>
            </a:extLst>
          </p:cNvPr>
          <p:cNvPicPr>
            <a:picLocks noChangeAspect="1"/>
          </p:cNvPicPr>
          <p:nvPr/>
        </p:nvPicPr>
        <p:blipFill rotWithShape="1">
          <a:blip r:embed="rId3">
            <a:extLst>
              <a:ext uri="{28A0092B-C50C-407E-A947-70E740481C1C}">
                <a14:useLocalDpi xmlns:a14="http://schemas.microsoft.com/office/drawing/2010/main" val="0"/>
              </a:ext>
            </a:extLst>
          </a:blip>
          <a:srcRect t="6116" r="42945" b="12973"/>
          <a:stretch/>
        </p:blipFill>
        <p:spPr>
          <a:xfrm>
            <a:off x="1956000" y="1980665"/>
            <a:ext cx="4724200" cy="3836241"/>
          </a:xfrm>
          <a:prstGeom prst="rect">
            <a:avLst/>
          </a:prstGeom>
        </p:spPr>
      </p:pic>
    </p:spTree>
    <p:extLst>
      <p:ext uri="{BB962C8B-B14F-4D97-AF65-F5344CB8AC3E}">
        <p14:creationId xmlns:p14="http://schemas.microsoft.com/office/powerpoint/2010/main" val="385879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7374576" y="6123543"/>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6116" b="12973"/>
          <a:stretch/>
        </p:blipFill>
        <p:spPr>
          <a:xfrm>
            <a:off x="1956000" y="1980665"/>
            <a:ext cx="8280000" cy="383624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914951F-567E-0665-8BF0-D5FDFAF35F47}"/>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83041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609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473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70" y="705450"/>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9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1" y="1839110"/>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56445"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TextBox 12">
            <a:extLst>
              <a:ext uri="{FF2B5EF4-FFF2-40B4-BE49-F238E27FC236}">
                <a16:creationId xmlns:a16="http://schemas.microsoft.com/office/drawing/2014/main" id="{7B21F2E2-0C53-4FCE-C79A-A3FF3B650222}"/>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3072273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TextBox 2">
            <a:extLst>
              <a:ext uri="{FF2B5EF4-FFF2-40B4-BE49-F238E27FC236}">
                <a16:creationId xmlns:a16="http://schemas.microsoft.com/office/drawing/2014/main" id="{6832F43B-58AF-E3E7-35E2-D6CAA9241C2F}"/>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3313078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
        <p:nvSpPr>
          <p:cNvPr id="4" name="TextBox 3">
            <a:extLst>
              <a:ext uri="{FF2B5EF4-FFF2-40B4-BE49-F238E27FC236}">
                <a16:creationId xmlns:a16="http://schemas.microsoft.com/office/drawing/2014/main" id="{9D390CC7-9545-08DC-1824-11682A393CEF}"/>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3376235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
        <p:nvSpPr>
          <p:cNvPr id="8" name="TextBox 7">
            <a:extLst>
              <a:ext uri="{FF2B5EF4-FFF2-40B4-BE49-F238E27FC236}">
                <a16:creationId xmlns:a16="http://schemas.microsoft.com/office/drawing/2014/main" id="{20491573-EA3E-3886-D154-9B126AC9F882}"/>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3361958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
        <p:nvSpPr>
          <p:cNvPr id="5" name="TextBox 4">
            <a:extLst>
              <a:ext uri="{FF2B5EF4-FFF2-40B4-BE49-F238E27FC236}">
                <a16:creationId xmlns:a16="http://schemas.microsoft.com/office/drawing/2014/main" id="{E7BEB393-6367-F2DE-37FD-F316FCE2000B}"/>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1044964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8490"/>
          <a:stretch/>
        </p:blipFill>
        <p:spPr>
          <a:xfrm>
            <a:off x="1956000" y="2093205"/>
            <a:ext cx="8280000" cy="433872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AB51F8F-CDB4-288E-1E48-C51F818BE8F1}"/>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7976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grpSp>
        <p:nvGrpSpPr>
          <p:cNvPr id="16" name="Group 15">
            <a:extLst>
              <a:ext uri="{FF2B5EF4-FFF2-40B4-BE49-F238E27FC236}">
                <a16:creationId xmlns:a16="http://schemas.microsoft.com/office/drawing/2014/main" id="{B71E46C2-85FF-6ECE-67B1-49BDB3CD55FC}"/>
              </a:ext>
            </a:extLst>
          </p:cNvPr>
          <p:cNvGrpSpPr/>
          <p:nvPr/>
        </p:nvGrpSpPr>
        <p:grpSpPr>
          <a:xfrm>
            <a:off x="11167375" y="3108364"/>
            <a:ext cx="847028" cy="641271"/>
            <a:chOff x="5734252" y="1197908"/>
            <a:chExt cx="847028" cy="641271"/>
          </a:xfrm>
        </p:grpSpPr>
        <p:pic>
          <p:nvPicPr>
            <p:cNvPr id="17" name="Picture 16"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876257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grpSp>
        <p:nvGrpSpPr>
          <p:cNvPr id="19" name="Group 18">
            <a:extLst>
              <a:ext uri="{FF2B5EF4-FFF2-40B4-BE49-F238E27FC236}">
                <a16:creationId xmlns:a16="http://schemas.microsoft.com/office/drawing/2014/main" id="{A547EC21-9121-023E-62D1-2FDB41B60F80}"/>
              </a:ext>
            </a:extLst>
          </p:cNvPr>
          <p:cNvGrpSpPr/>
          <p:nvPr/>
        </p:nvGrpSpPr>
        <p:grpSpPr>
          <a:xfrm>
            <a:off x="11167375" y="3108364"/>
            <a:ext cx="847028" cy="641271"/>
            <a:chOff x="5734252" y="1197908"/>
            <a:chExt cx="847028" cy="641271"/>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FA36C1B2-0C9F-8B3B-F106-029047256D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9B1387B5-0B2A-C0DB-297C-611491A963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4045085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4"/>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
        <p:nvSpPr>
          <p:cNvPr id="5" name="TextBox 4">
            <a:extLst>
              <a:ext uri="{FF2B5EF4-FFF2-40B4-BE49-F238E27FC236}">
                <a16:creationId xmlns:a16="http://schemas.microsoft.com/office/drawing/2014/main" id="{FDED2812-AC76-D736-09F1-DF4899B10AA7}"/>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2740626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descr="A screen shot of a computer&#10;&#10;Description automatically generated">
            <a:extLst>
              <a:ext uri="{FF2B5EF4-FFF2-40B4-BE49-F238E27FC236}">
                <a16:creationId xmlns:a16="http://schemas.microsoft.com/office/drawing/2014/main" id="{B5BDE1A4-ACF3-D8B7-3D25-054CB282E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3" name="TextBox 2">
            <a:extLst>
              <a:ext uri="{FF2B5EF4-FFF2-40B4-BE49-F238E27FC236}">
                <a16:creationId xmlns:a16="http://schemas.microsoft.com/office/drawing/2014/main" id="{1403EF92-6799-A067-D55D-A49A53A33A56}"/>
              </a:ext>
            </a:extLst>
          </p:cNvPr>
          <p:cNvSpPr txBox="1"/>
          <p:nvPr/>
        </p:nvSpPr>
        <p:spPr>
          <a:xfrm>
            <a:off x="8514607" y="6420595"/>
            <a:ext cx="4132839" cy="369409"/>
          </a:xfrm>
          <a:prstGeom prst="rect">
            <a:avLst/>
          </a:prstGeom>
          <a:noFill/>
        </p:spPr>
        <p:txBody>
          <a:bodyPr wrap="square" rtlCol="0">
            <a:spAutoFit/>
          </a:bodyPr>
          <a:lstStyle/>
          <a:p>
            <a:r>
              <a:rPr lang="en-GB" dirty="0">
                <a:solidFill>
                  <a:schemeClr val="bg2">
                    <a:lumMod val="90000"/>
                  </a:schemeClr>
                </a:solidFill>
              </a:rPr>
              <a:t>//</a:t>
            </a:r>
            <a:r>
              <a:rPr lang="en-GB" dirty="0" err="1">
                <a:solidFill>
                  <a:schemeClr val="bg2">
                    <a:lumMod val="90000"/>
                  </a:schemeClr>
                </a:solidFill>
              </a:rPr>
              <a:t>skriv</a:t>
            </a:r>
            <a:r>
              <a:rPr lang="en-GB" dirty="0">
                <a:solidFill>
                  <a:schemeClr val="bg2">
                    <a:lumMod val="90000"/>
                  </a:schemeClr>
                </a:solidFill>
              </a:rPr>
              <a:t>: </a:t>
            </a:r>
            <a:r>
              <a:rPr lang="en-GB" dirty="0" err="1">
                <a:solidFill>
                  <a:schemeClr val="bg2">
                    <a:lumMod val="90000"/>
                  </a:schemeClr>
                </a:solidFill>
              </a:rPr>
              <a:t>V_hold</a:t>
            </a:r>
            <a:r>
              <a:rPr lang="en-GB" dirty="0">
                <a:solidFill>
                  <a:schemeClr val="bg2">
                    <a:lumMod val="90000"/>
                  </a:schemeClr>
                </a:solidFill>
              </a:rPr>
              <a:t> or </a:t>
            </a:r>
            <a:r>
              <a:rPr lang="en-GB" dirty="0" err="1">
                <a:solidFill>
                  <a:schemeClr val="bg2">
                    <a:lumMod val="90000"/>
                  </a:schemeClr>
                </a:solidFill>
              </a:rPr>
              <a:t>J_dep</a:t>
            </a:r>
            <a:r>
              <a:rPr lang="en-GB" dirty="0">
                <a:solidFill>
                  <a:schemeClr val="bg2">
                    <a:lumMod val="90000"/>
                  </a:schemeClr>
                </a:solidFill>
              </a:rPr>
              <a:t> or </a:t>
            </a:r>
            <a:r>
              <a:rPr lang="en-GB" dirty="0" err="1">
                <a:solidFill>
                  <a:schemeClr val="bg2">
                    <a:lumMod val="90000"/>
                  </a:schemeClr>
                </a:solidFill>
              </a:rPr>
              <a:t>C_Adep</a:t>
            </a:r>
            <a:endParaRPr lang="en-SE" baseline="30000" dirty="0">
              <a:solidFill>
                <a:schemeClr val="bg2">
                  <a:lumMod val="90000"/>
                </a:schemeClr>
              </a:solidFill>
            </a:endParaRPr>
          </a:p>
        </p:txBody>
      </p:sp>
    </p:spTree>
    <p:extLst>
      <p:ext uri="{BB962C8B-B14F-4D97-AF65-F5344CB8AC3E}">
        <p14:creationId xmlns:p14="http://schemas.microsoft.com/office/powerpoint/2010/main" val="10208868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5" name="Picture 4" descr="A screen shot of a computer&#10;&#10;Description automatically generated">
            <a:extLst>
              <a:ext uri="{FF2B5EF4-FFF2-40B4-BE49-F238E27FC236}">
                <a16:creationId xmlns:a16="http://schemas.microsoft.com/office/drawing/2014/main" id="{39234793-BF3A-85A8-DF62-696201F83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5134"/>
            <a:ext cx="7920000" cy="5049309"/>
          </a:xfrm>
          <a:prstGeom prst="rect">
            <a:avLst/>
          </a:prstGeom>
        </p:spPr>
      </p:pic>
    </p:spTree>
    <p:extLst>
      <p:ext uri="{BB962C8B-B14F-4D97-AF65-F5344CB8AC3E}">
        <p14:creationId xmlns:p14="http://schemas.microsoft.com/office/powerpoint/2010/main" val="35299083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More instantaneous nucleation can be induced by passivating the surface more before deposition.</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To drive a large current during nucleation, a larger overpotential is necessary. This should influence the nuclei distribution.</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 in lithium-metal batteries.</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12358506" y="-1739643"/>
            <a:ext cx="6250606" cy="3430331"/>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8506" y="2011741"/>
            <a:ext cx="6805077" cy="3734286"/>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5171" y="57460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2291" y="5558323"/>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More instantaneous nucleation can be induced by passivating the surface more before deposition.</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98744" cy="4351338"/>
          </a:xfrm>
        </p:spPr>
        <p:txBody>
          <a:bodyPr/>
          <a:lstStyle/>
          <a:p>
            <a:pPr marL="0" indent="0">
              <a:buNone/>
            </a:pPr>
            <a:r>
              <a:rPr lang="en-GB" dirty="0"/>
              <a:t>2) To drive a larger current, a larger overpotential is necessary. This should result in smaller nuclei with larger areal density.</a:t>
            </a:r>
          </a:p>
          <a:p>
            <a:pPr marL="0" indent="0">
              <a:buNone/>
            </a:pPr>
            <a:endParaRPr lang="en-GB" dirty="0"/>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55"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886"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 in Li-metal batteries.</a:t>
            </a:r>
          </a:p>
          <a:p>
            <a:endParaRPr lang="en-SE" dirty="0"/>
          </a:p>
        </p:txBody>
      </p:sp>
      <p:pic>
        <p:nvPicPr>
          <p:cNvPr id="8" name="Content Placeholder 4" descr="A group of squares with white dots&#10;&#10;Description automatically generated with medium confidence">
            <a:extLst>
              <a:ext uri="{FF2B5EF4-FFF2-40B4-BE49-F238E27FC236}">
                <a16:creationId xmlns:a16="http://schemas.microsoft.com/office/drawing/2014/main" id="{D8244722-60FC-3D1F-8DE5-758D4239C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927" y="2806699"/>
            <a:ext cx="3382963" cy="4171617"/>
          </a:xfrm>
          <a:prstGeom prst="rect">
            <a:avLst/>
          </a:prstGeom>
        </p:spPr>
      </p:pic>
      <p:pic>
        <p:nvPicPr>
          <p:cNvPr id="9" name="Picture 8">
            <a:extLst>
              <a:ext uri="{FF2B5EF4-FFF2-40B4-BE49-F238E27FC236}">
                <a16:creationId xmlns:a16="http://schemas.microsoft.com/office/drawing/2014/main" id="{CECF3CD0-C85B-B7A4-EBAD-CFE7AC288D0C}"/>
              </a:ext>
            </a:extLst>
          </p:cNvPr>
          <p:cNvPicPr>
            <a:picLocks noChangeAspect="1"/>
          </p:cNvPicPr>
          <p:nvPr/>
        </p:nvPicPr>
        <p:blipFill>
          <a:blip r:embed="rId6"/>
          <a:stretch>
            <a:fillRect/>
          </a:stretch>
        </p:blipFill>
        <p:spPr>
          <a:xfrm>
            <a:off x="8319901" y="2806699"/>
            <a:ext cx="567222" cy="378148"/>
          </a:xfrm>
          <a:prstGeom prst="rect">
            <a:avLst/>
          </a:prstGeom>
        </p:spPr>
      </p:pic>
      <p:pic>
        <p:nvPicPr>
          <p:cNvPr id="10" name="Picture 9" descr="A close up of a coin&#10;&#10;Description automatically generated">
            <a:extLst>
              <a:ext uri="{FF2B5EF4-FFF2-40B4-BE49-F238E27FC236}">
                <a16:creationId xmlns:a16="http://schemas.microsoft.com/office/drawing/2014/main" id="{5B4FC0F2-2F61-ADCF-5C12-835694CCD16D}"/>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985155" y="2806699"/>
            <a:ext cx="525838" cy="242654"/>
          </a:xfrm>
          <a:prstGeom prst="rect">
            <a:avLst/>
          </a:prstGeom>
        </p:spPr>
      </p:pic>
      <p:pic>
        <p:nvPicPr>
          <p:cNvPr id="11" name="Picture 10" descr="A close up of a coin&#10;&#10;Description automatically generated">
            <a:extLst>
              <a:ext uri="{FF2B5EF4-FFF2-40B4-BE49-F238E27FC236}">
                <a16:creationId xmlns:a16="http://schemas.microsoft.com/office/drawing/2014/main" id="{437E38B2-295D-02E7-A90D-D4237291BD49}"/>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4210886" y="2806699"/>
            <a:ext cx="525838" cy="242654"/>
          </a:xfrm>
          <a:prstGeom prst="rect">
            <a:avLst/>
          </a:prstGeom>
        </p:spPr>
      </p:pic>
    </p:spTree>
    <p:extLst>
      <p:ext uri="{BB962C8B-B14F-4D97-AF65-F5344CB8AC3E}">
        <p14:creationId xmlns:p14="http://schemas.microsoft.com/office/powerpoint/2010/main" val="1403619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normAutofit/>
          </a:bodyPr>
          <a:lstStyle/>
          <a:p>
            <a:r>
              <a:rPr lang="en-GB" dirty="0"/>
              <a:t>Gottfrid Olsson</a:t>
            </a:r>
          </a:p>
          <a:p>
            <a:r>
              <a:rPr lang="en-GB" dirty="0"/>
              <a:t>2024</a:t>
            </a:r>
            <a:r>
              <a:rPr lang="en-SE" sz="1800" dirty="0">
                <a:latin typeface="CMU Serif" panose="02000603000000000000" pitchFamily="2" charset="0"/>
              </a:rPr>
              <a:t>‒</a:t>
            </a:r>
            <a:r>
              <a:rPr lang="en-GB" dirty="0"/>
              <a:t>05</a:t>
            </a:r>
            <a:r>
              <a:rPr lang="en-SE" sz="1800" dirty="0">
                <a:latin typeface="CMU Serif" panose="02000603000000000000" pitchFamily="2" charset="0"/>
              </a:rPr>
              <a:t>‒</a:t>
            </a:r>
            <a:r>
              <a:rPr lang="en-GB" dirty="0"/>
              <a:t>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4681</TotalTime>
  <Words>3613</Words>
  <Application>Microsoft Office PowerPoint</Application>
  <PresentationFormat>Widescreen</PresentationFormat>
  <Paragraphs>508</Paragraphs>
  <Slides>98</Slides>
  <Notes>93</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Aptos</vt:lpstr>
      <vt:lpstr>Arial</vt:lpstr>
      <vt:lpstr>CMU Serif</vt:lpstr>
      <vt:lpstr>Wingdings</vt:lpstr>
      <vt:lpstr>Office Theme</vt:lpstr>
      <vt:lpstr>Electrochemical deposition of lithium on copper</vt:lpstr>
      <vt:lpstr>PLAN: 25 minute presentation</vt:lpstr>
      <vt:lpstr>Batteries!</vt:lpstr>
      <vt:lpstr>Batteries!</vt:lpstr>
      <vt:lpstr>Batteries!</vt:lpstr>
      <vt:lpstr>Batteries!</vt:lpstr>
      <vt:lpstr>Batteries!</vt:lpstr>
      <vt:lpstr>Non-uniform deposition problems</vt:lpstr>
      <vt:lpstr>Non-uniform deposition problems</vt:lpstr>
      <vt:lpstr>Non-uniform deposition problems</vt:lpstr>
      <vt:lpstr>Non-uniform deposition problems</vt:lpstr>
      <vt:lpstr>Non-uniform deposition problems</vt:lpstr>
      <vt:lpstr>Non-uniform deposition problems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Deposition protocol  </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240</cp:revision>
  <dcterms:created xsi:type="dcterms:W3CDTF">2024-05-21T11:19:41Z</dcterms:created>
  <dcterms:modified xsi:type="dcterms:W3CDTF">2024-05-24T17:25:22Z</dcterms:modified>
</cp:coreProperties>
</file>